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6" r:id="rId8"/>
    <p:sldId id="259" r:id="rId9"/>
    <p:sldId id="260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97" autoAdjust="0"/>
  </p:normalViewPr>
  <p:slideViewPr>
    <p:cSldViewPr>
      <p:cViewPr varScale="1">
        <p:scale>
          <a:sx n="77" d="100"/>
          <a:sy n="77" d="100"/>
        </p:scale>
        <p:origin x="-3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C39F404-9603-461B-8278-3A8C3D2E0D72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3F48416-E51F-4FF8-A986-610B9D38E4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A9F07F-27E4-4E77-BFB5-ADA2590C56F4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FF816-8510-4ACA-B5CB-326CD1F26849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5D059-97B9-4B90-91E7-73F6D100ED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8628-0AA0-4612-A3B9-9611E3489232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7926-C553-468F-A036-CC41674549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FB04B-56AC-456D-9465-CAD3A5B6C0F5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A9988-EA53-43F0-9E9D-4447C11FE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A0FEA-D896-4CBF-8472-4999027DBDA0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AF873-6CD4-4A7C-8898-102CCB2BAA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24DA-D578-47CD-ABBD-C008601A22D9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572E6-E179-4A93-8C85-E48FFA8050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EB70B-F37D-4D2B-964B-90FEC9308A1D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026B2-8C57-4986-8EFB-FA71841ED9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49C0A-1A18-4BF6-8DC0-34B24F9E0F51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60621-865E-447C-940E-956029103A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72D1E-D54A-415F-9D35-B1CA65F63844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A1499-CAFA-4F81-9B9E-37426FBDFC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3BFD1-5AA3-44AD-9EFB-10B8ABCB075B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CBEF2-DDDD-4636-9D15-DA9F6AE8BA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62E7E-BB85-44F5-A97C-EF33171E8241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A25D5-6552-4CE8-BD38-538238367C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CD97A-EF7F-4BBE-A81F-124C57819BF6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BF452-B27D-4ABE-A010-45FA3B314A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3EF8F3-319E-4DD2-8EE3-3090038A618D}" type="datetimeFigureOut">
              <a:rPr lang="en-GB"/>
              <a:pPr>
                <a:defRPr/>
              </a:pPr>
              <a:t>21/03/2011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561C72-CFDB-410F-A304-DED8F4C3EC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b="1" smtClean="0"/>
              <a:t>LOCALISM AND NEIGHBOURHOOD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u="sng" dirty="0" smtClean="0">
                <a:solidFill>
                  <a:srgbClr val="FF0000"/>
                </a:solidFill>
              </a:rPr>
              <a:t>FIRST THOUGHTS FROM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MICHAEL PARKES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FORMER PLANNING WORKER KXRLG,  CLAWS  AND  PAL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smtClean="0">
                <a:solidFill>
                  <a:srgbClr val="FF0000"/>
                </a:solidFill>
              </a:rPr>
              <a:t>MARCH 2011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/>
              <a:t>RESOURCES</a:t>
            </a:r>
            <a:br>
              <a:rPr lang="en-GB" sz="2800" b="1" smtClean="0"/>
            </a:br>
            <a:r>
              <a:rPr lang="en-GB" sz="2800" b="1" smtClean="0">
                <a:solidFill>
                  <a:srgbClr val="FF0000"/>
                </a:solidFill>
              </a:rPr>
              <a:t>FIRST THOUGHTS</a:t>
            </a:r>
            <a:endParaRPr lang="en-GB" sz="28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All Local Authority Planners , </a:t>
            </a:r>
            <a:r>
              <a:rPr lang="en-GB" sz="2400" b="1" smtClean="0"/>
              <a:t>as part </a:t>
            </a:r>
            <a:r>
              <a:rPr lang="en-GB" sz="2400" b="1" dirty="0" smtClean="0"/>
              <a:t>of CPD, to work at least one year in the Neighbourhood / community, as Community Planners.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Access / fund CEN and existing CVS networks and experience in Camden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Access existing Higher </a:t>
            </a:r>
            <a:r>
              <a:rPr lang="en-GB" sz="2400" b="1" dirty="0"/>
              <a:t>E</a:t>
            </a:r>
            <a:r>
              <a:rPr lang="en-GB" sz="2400" b="1" dirty="0" smtClean="0"/>
              <a:t>ducation and University courses, teachers, students and researchers </a:t>
            </a:r>
            <a:r>
              <a:rPr lang="en-GB" sz="2400" b="1" dirty="0" err="1" smtClean="0"/>
              <a:t>eg</a:t>
            </a:r>
            <a:r>
              <a:rPr lang="en-GB" sz="2400" b="1" dirty="0" smtClean="0"/>
              <a:t> Bartlett School UCL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Access London wide independent expertise such as Planning Aid for London, Community Development foundation, London Civic Forum etc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Neighbourhood Council as a Community Development Trust 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/>
              <a:t>PERSONAL BACKGROUND AND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MEMBER OF KXRLG . PLANNING WORKER 1990 – 2005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PERSONAL VIEWS 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KXRLG HAS AS YET NO FORMAL POSITION ON THE BILL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SUPPORT THE BILL IN PRINCIPLE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MOVE FROM TOP DOWN PATERNALISM TO BOTTOM UP “HELPING PEOPLE TO HELP THEMSELVES”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WELCOME THE INSTITUTIONLISATION OF COMMUNITY PLANNING INTO FORMAL PROCESS AND PRACTICE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NEW DELIVERY AND FUNDING MECHANISMS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EVENTUALLY MERGE / SIMPLIFY LDF  INTO SCS / LAA 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/>
              <a:t>COMMUNITY PLANNING</a:t>
            </a:r>
            <a:br>
              <a:rPr lang="en-GB" sz="2800" b="1" smtClean="0"/>
            </a:br>
            <a:r>
              <a:rPr lang="en-GB" sz="2800" b="1" smtClean="0"/>
              <a:t> NEIGHBOURHOOD PLANNING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SHOULD BE POSSIBLE IN ESTABLISHED NEIGHBOURHOODS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PREVIOUS RELATIVE SUCCESS ON FAR MORE CONTROVERSIAL MAJOR DEVELOPMENT SITES </a:t>
            </a:r>
            <a:r>
              <a:rPr lang="en-GB" sz="2400" b="1" dirty="0" err="1" smtClean="0"/>
              <a:t>eg</a:t>
            </a:r>
            <a:r>
              <a:rPr lang="en-GB" sz="2400" b="1" dirty="0" smtClean="0"/>
              <a:t> :-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KINGS CROSS RAILWAY LANDS INTERIM AND PERMANENT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ISLEDON ROAD (FPAG)  (completely built)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SPITALFIELDS (BANGLADESHI CMTY DEV GROUP)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STONEBRIDGE ESTATE (TENANTS ADVANCEMENT C’EE)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ELEPHANT AND CASTLE 2001 / 2 (E &amp; C CMTY DEV GRP)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>
                <a:solidFill>
                  <a:srgbClr val="00B050"/>
                </a:solidFill>
              </a:rPr>
              <a:t>WHITECHAPEL CROSSRAIL COMMUNITY LIAISON PANEL</a:t>
            </a:r>
            <a:endParaRPr lang="en-GB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/>
              <a:t>COMMUNITY LED NEIGHBOURHOOD PLANNING</a:t>
            </a:r>
            <a:endParaRPr lang="en-GB" sz="2800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GB" smtClean="0"/>
          </a:p>
          <a:p>
            <a:pPr>
              <a:buFont typeface="Arial" charset="0"/>
              <a:buNone/>
            </a:pPr>
            <a:endParaRPr lang="en-GB" smtClean="0"/>
          </a:p>
          <a:p>
            <a:pPr algn="ctr">
              <a:buFont typeface="Arial" charset="0"/>
              <a:buNone/>
            </a:pPr>
            <a:r>
              <a:rPr lang="en-GB" sz="2800" b="1" smtClean="0">
                <a:solidFill>
                  <a:srgbClr val="FF0000"/>
                </a:solidFill>
              </a:rPr>
              <a:t>PUBLIC / CVS / PRIVATE SECTOR PARTNERSHIP </a:t>
            </a:r>
          </a:p>
          <a:p>
            <a:pPr algn="ctr">
              <a:buFont typeface="Arial" charset="0"/>
              <a:buNone/>
            </a:pPr>
            <a:r>
              <a:rPr lang="en-GB" sz="2800" b="1" smtClean="0">
                <a:solidFill>
                  <a:srgbClr val="FF0000"/>
                </a:solidFill>
              </a:rPr>
              <a:t>AND RESOURCES WILL BE KEY</a:t>
            </a:r>
          </a:p>
          <a:p>
            <a:pPr algn="ctr">
              <a:buFont typeface="Arial" charset="0"/>
              <a:buNone/>
            </a:pPr>
            <a:endParaRPr lang="en-GB" sz="28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en-GB" sz="2800" b="1" smtClean="0">
                <a:solidFill>
                  <a:srgbClr val="FF0000"/>
                </a:solidFill>
              </a:rPr>
              <a:t>CREDIBILITY AND CAPACITY ON ALL SIDES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>
                <a:solidFill>
                  <a:srgbClr val="FF0000"/>
                </a:solidFill>
              </a:rPr>
              <a:t>1 : </a:t>
            </a:r>
            <a:r>
              <a:rPr lang="en-GB" sz="2800" b="1" smtClean="0"/>
              <a:t>COMMUNITY PARTICIPATION : WHY DO IT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Community participation can lead to better planning and delivery by :-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Building in local knowledge, needs and circumstances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Developing local partnerships with important public and private sector interests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Building local “ownership” or a tangible stake in the product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Creating a better informed and empowered local community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Developing local capacity to manage, access funding and even deliver some of the local services and development  </a:t>
            </a:r>
            <a:r>
              <a:rPr lang="en-GB" sz="2400" b="1" dirty="0" err="1" smtClean="0"/>
              <a:t>eg</a:t>
            </a:r>
            <a:r>
              <a:rPr lang="en-GB" sz="2400" b="1" dirty="0" smtClean="0"/>
              <a:t> Community </a:t>
            </a:r>
            <a:r>
              <a:rPr lang="en-GB" sz="2400" b="1" dirty="0"/>
              <a:t>G</a:t>
            </a:r>
            <a:r>
              <a:rPr lang="en-GB" sz="2400" b="1" dirty="0" smtClean="0"/>
              <a:t>ardens, Community Nurseries  </a:t>
            </a:r>
            <a:endParaRPr lang="en-GB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>
                <a:solidFill>
                  <a:srgbClr val="FF0000"/>
                </a:solidFill>
              </a:rPr>
              <a:t>2 : </a:t>
            </a:r>
            <a:r>
              <a:rPr lang="en-GB" sz="2800" b="1" smtClean="0"/>
              <a:t>COMMUNITY PARTICIPATION : WHY DO IT ?</a:t>
            </a:r>
            <a:endParaRPr lang="en-GB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As a result the Plan is :-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Politically and practically deliverable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More responsive to demand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Easier to manage and maintain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More flexible in its response to changing circumstances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More economically efficient with potential for jobs and training for local people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b="1" dirty="0" smtClean="0"/>
              <a:t>More sustainable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GB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/>
              <a:t>FOREWARNED IS FORARMED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smtClean="0"/>
              <a:t>Inner City communities are not in my experience incapable of thinking strategically and are not necessarily “nimby”  egKXRLG permanent development proposals 1990, </a:t>
            </a:r>
          </a:p>
          <a:p>
            <a:r>
              <a:rPr lang="en-GB" sz="2400" b="1" smtClean="0"/>
              <a:t>Regeneration is about People as well as Place. Disadvantaged communities would generally prefer to stay and get a “slice of the action” rather than be “squeezed out” through the unrestrained workings of the property market.</a:t>
            </a:r>
          </a:p>
          <a:p>
            <a:r>
              <a:rPr lang="en-GB" sz="2400" b="1" smtClean="0"/>
              <a:t>There is a legacy of distrust, as well as limited capacity, to be overcome</a:t>
            </a:r>
          </a:p>
          <a:p>
            <a:r>
              <a:rPr lang="en-GB" sz="2400" b="1" smtClean="0"/>
              <a:t>Access independent technical aid.</a:t>
            </a:r>
          </a:p>
          <a:p>
            <a:r>
              <a:rPr lang="en-GB" sz="2400" b="1" smtClean="0"/>
              <a:t>Access good research and practice.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/>
              <a:t>COMMUNITY LED NEIGHBOURHOOD PLANNING</a:t>
            </a:r>
            <a:br>
              <a:rPr lang="en-GB" sz="2800" b="1" smtClean="0"/>
            </a:br>
            <a:r>
              <a:rPr lang="en-GB" sz="2800" b="1" smtClean="0">
                <a:solidFill>
                  <a:srgbClr val="FF0000"/>
                </a:solidFill>
              </a:rPr>
              <a:t>FIRST THOUGHTS</a:t>
            </a:r>
            <a:endParaRPr lang="en-GB" sz="28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CRITICAL PATH / ACTION PLAN : DO NOT START UNTIL PROCESS </a:t>
            </a:r>
            <a:r>
              <a:rPr lang="en-GB" sz="2400" b="1" dirty="0"/>
              <a:t>,</a:t>
            </a:r>
            <a:r>
              <a:rPr lang="en-GB" sz="2400" b="1" dirty="0" smtClean="0"/>
              <a:t>  STRUCTURES , RESOURCES,  DEFINITION OF SOME / ALL NEIGHBOURHOODS  ARE BROADLY IN PLACE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OVERVIEW / STEERING : USE COUNCILLORS / VAC / CEN / OTHER EXPERIENCE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BE PRAGMATIC – START WITH THE MOST ESTABLISHED , MANAGEABLE, LEAST CONTROVERSIAL , NEIGHBOURHOODS AND CUSTOMISE  / ADAPT PROCESSES ACCORDINGLY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LIKELY TO BE RELATIVELY FREE OF DEVELOPMENT PRESSURE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OUTCOME MORE LIKELY TO BE ALONG SCS / LAA LINES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b="1" dirty="0" smtClean="0"/>
              <a:t>TEMPORARY USES AND SMALL SCALE SPATIAL AND NON SPATIAL OUTCOMES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smtClean="0"/>
              <a:t>SOME PREREQUISITES FOR PARTNERSHIP </a:t>
            </a:r>
            <a:br>
              <a:rPr lang="en-GB" sz="2800" b="1" smtClean="0"/>
            </a:br>
            <a:r>
              <a:rPr lang="en-GB" sz="2800" b="1" smtClean="0"/>
              <a:t>OR COLLABORATIVE 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MAYBE, UP FRONT, A COMPACT OR CHARTER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THE ABILITY TO PUT YOURSELF IN OTHER PEOPLES SHOES -  TO SPEAK A COMMON LANGUAGE OR DIALECTS OF THE SAME LANGUAGE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CAPACITY AND RESOURCES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TRUST AND COMMITMENT OVER TIME THROUGH THICK AND THIN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GENUINE / CREDIBLE / MUTUAL RESPECT / BEHAVIOUR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SOMETHING IN IT FOR BOTH / ALL PARTIES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COMPROMISE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BROADLY COMMON AGENDA AND OBJECTIVES / ACTION PLAN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SHARING OF INFORMATION / RESPONSIBILITY / POWER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WHILE APPRECIATING DIFFERENCES , SOME MEASURE OF EQUAL SAY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APPRECIATING AND MAXIMISING THE STRENGTHS AND PROGRESSIVELY ADDRESSING THE WEAKNESSES OF EACH PARTY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b="1" dirty="0" smtClean="0"/>
              <a:t>VALUE OF “EARLY WINS”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612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Office Theme</vt:lpstr>
      <vt:lpstr>LOCALISM AND NEIGHBOURHOOD PLANNING</vt:lpstr>
      <vt:lpstr>PERSONAL BACKGROUND AND CONTEXT</vt:lpstr>
      <vt:lpstr>COMMUNITY PLANNING  NEIGHBOURHOOD PLANNING</vt:lpstr>
      <vt:lpstr>COMMUNITY LED NEIGHBOURHOOD PLANNING</vt:lpstr>
      <vt:lpstr>1 : COMMUNITY PARTICIPATION : WHY DO IT ?</vt:lpstr>
      <vt:lpstr>2 : COMMUNITY PARTICIPATION : WHY DO IT ?</vt:lpstr>
      <vt:lpstr>FOREWARNED IS FORARMED</vt:lpstr>
      <vt:lpstr>COMMUNITY LED NEIGHBOURHOOD PLANNING FIRST THOUGHTS</vt:lpstr>
      <vt:lpstr>SOME PREREQUISITES FOR PARTNERSHIP  OR COLLABORATIVE WORKING</vt:lpstr>
      <vt:lpstr>RESOURCES FIRST THOUGHTS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LOCALISM AND NEIGHBOURHOOD PLANNING</dc:title>
  <dc:creator>Michael</dc:creator>
  <cp:lastModifiedBy>dturnbull</cp:lastModifiedBy>
  <cp:revision>28</cp:revision>
  <dcterms:created xsi:type="dcterms:W3CDTF">2011-03-21T09:06:32Z</dcterms:created>
  <dcterms:modified xsi:type="dcterms:W3CDTF">2011-03-21T16:34:50Z</dcterms:modified>
</cp:coreProperties>
</file>